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90" r:id="rId33"/>
    <p:sldId id="289"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96" y="-1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DF0F7-CDC6-3B4D-986A-042C1BAFD12C}" type="datetimeFigureOut">
              <a:rPr lang="en-US" smtClean="0"/>
              <a:t>2/4/14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D00441-2E9D-7045-A08A-4264EEF26176}" type="slidenum">
              <a:rPr lang="en-US" smtClean="0"/>
              <a:t>‹#›</a:t>
            </a:fld>
            <a:endParaRPr lang="en-US"/>
          </a:p>
        </p:txBody>
      </p:sp>
    </p:spTree>
    <p:extLst>
      <p:ext uri="{BB962C8B-B14F-4D97-AF65-F5344CB8AC3E}">
        <p14:creationId xmlns:p14="http://schemas.microsoft.com/office/powerpoint/2010/main" val="7993758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Agricultural Water Management 101, by </a:t>
            </a:r>
            <a:r>
              <a:rPr lang="en-US" sz="1200" kern="1200" dirty="0" err="1" smtClean="0">
                <a:solidFill>
                  <a:schemeClr val="tx1"/>
                </a:solidFill>
                <a:effectLst/>
                <a:latin typeface="+mn-lt"/>
                <a:ea typeface="+mn-ea"/>
                <a:cs typeface="+mn-cs"/>
              </a:rPr>
              <a:t>Prinsco</a:t>
            </a:r>
            <a:r>
              <a:rPr lang="en-US" sz="1200" kern="1200" dirty="0" smtClean="0">
                <a:solidFill>
                  <a:schemeClr val="tx1"/>
                </a:solidFill>
                <a:effectLst/>
                <a:latin typeface="+mn-lt"/>
                <a:ea typeface="+mn-ea"/>
                <a:cs typeface="+mn-cs"/>
              </a:rPr>
              <a:t>, a family owned company innovating to impact agricultural efficiency since 1975. This presentation will take you through the basics of effective water management in an agricultural application.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a:t>
            </a:fld>
            <a:endParaRPr lang="en-US"/>
          </a:p>
        </p:txBody>
      </p:sp>
    </p:spTree>
    <p:extLst>
      <p:ext uri="{BB962C8B-B14F-4D97-AF65-F5344CB8AC3E}">
        <p14:creationId xmlns:p14="http://schemas.microsoft.com/office/powerpoint/2010/main" val="1583164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a side view, we see the main.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10</a:t>
            </a:fld>
            <a:endParaRPr lang="en-US"/>
          </a:p>
        </p:txBody>
      </p:sp>
    </p:spTree>
    <p:extLst>
      <p:ext uri="{BB962C8B-B14F-4D97-AF65-F5344CB8AC3E}">
        <p14:creationId xmlns:p14="http://schemas.microsoft.com/office/powerpoint/2010/main" val="878257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Note the water table is just below the main. A properly designed water management system does not take all of the water out of the soil.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11</a:t>
            </a:fld>
            <a:endParaRPr lang="en-US"/>
          </a:p>
        </p:txBody>
      </p:sp>
    </p:spTree>
    <p:extLst>
      <p:ext uri="{BB962C8B-B14F-4D97-AF65-F5344CB8AC3E}">
        <p14:creationId xmlns:p14="http://schemas.microsoft.com/office/powerpoint/2010/main" val="35905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manages the water table to keep it at a constant depth, which is usually 3-5 feet below the soil surface.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12</a:t>
            </a:fld>
            <a:endParaRPr lang="en-US"/>
          </a:p>
        </p:txBody>
      </p:sp>
    </p:spTree>
    <p:extLst>
      <p:ext uri="{BB962C8B-B14F-4D97-AF65-F5344CB8AC3E}">
        <p14:creationId xmlns:p14="http://schemas.microsoft.com/office/powerpoint/2010/main" val="1098500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managing the water table, the optimal soil profile for plant growth is achieved. The soil profile is the area from the soil surface to 2.5-4 feet below. This area is where nutrients are taken up by plant roots.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13</a:t>
            </a:fld>
            <a:endParaRPr lang="en-US"/>
          </a:p>
        </p:txBody>
      </p:sp>
    </p:spTree>
    <p:extLst>
      <p:ext uri="{BB962C8B-B14F-4D97-AF65-F5344CB8AC3E}">
        <p14:creationId xmlns:p14="http://schemas.microsoft.com/office/powerpoint/2010/main" val="261178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Ideal soil properties in the profile are 50% minerals and organic matter, 25% air and 25% water.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14</a:t>
            </a:fld>
            <a:endParaRPr lang="en-US"/>
          </a:p>
        </p:txBody>
      </p:sp>
    </p:spTree>
    <p:extLst>
      <p:ext uri="{BB962C8B-B14F-4D97-AF65-F5344CB8AC3E}">
        <p14:creationId xmlns:p14="http://schemas.microsoft.com/office/powerpoint/2010/main" val="177122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cross section of the main reveals the laterals entering, allowing the water to flow “downhill” into the main.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15</a:t>
            </a:fld>
            <a:endParaRPr lang="en-US"/>
          </a:p>
        </p:txBody>
      </p:sp>
    </p:spTree>
    <p:extLst>
      <p:ext uri="{BB962C8B-B14F-4D97-AF65-F5344CB8AC3E}">
        <p14:creationId xmlns:p14="http://schemas.microsoft.com/office/powerpoint/2010/main" val="379594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rain begins above ground, the soil profile is able to accept water from the surface as it filters down.</a:t>
            </a:r>
          </a:p>
          <a:p>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16</a:t>
            </a:fld>
            <a:endParaRPr lang="en-US"/>
          </a:p>
        </p:txBody>
      </p:sp>
    </p:spTree>
    <p:extLst>
      <p:ext uri="{BB962C8B-B14F-4D97-AF65-F5344CB8AC3E}">
        <p14:creationId xmlns:p14="http://schemas.microsoft.com/office/powerpoint/2010/main" val="546017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water reaches the perforated laterals, excess water enters the system and begins flowing to the main.</a:t>
            </a:r>
          </a:p>
          <a:p>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17</a:t>
            </a:fld>
            <a:endParaRPr lang="en-US"/>
          </a:p>
        </p:txBody>
      </p:sp>
    </p:spTree>
    <p:extLst>
      <p:ext uri="{BB962C8B-B14F-4D97-AF65-F5344CB8AC3E}">
        <p14:creationId xmlns:p14="http://schemas.microsoft.com/office/powerpoint/2010/main" val="1791233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Compare that with the same field without a water management system. Typically, the water table is higher with less area available to absorb water.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18</a:t>
            </a:fld>
            <a:endParaRPr lang="en-US"/>
          </a:p>
        </p:txBody>
      </p:sp>
    </p:spTree>
    <p:extLst>
      <p:ext uri="{BB962C8B-B14F-4D97-AF65-F5344CB8AC3E}">
        <p14:creationId xmlns:p14="http://schemas.microsoft.com/office/powerpoint/2010/main" val="44247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the soil reaches full saturation and rain continues, excess water cannot soak into the ground. The only place for excess water to go is flow overland to the lowest point, carrying with it valuable soil and nutrients.</a:t>
            </a:r>
          </a:p>
        </p:txBody>
      </p:sp>
      <p:sp>
        <p:nvSpPr>
          <p:cNvPr id="4" name="Slide Number Placeholder 3"/>
          <p:cNvSpPr>
            <a:spLocks noGrp="1"/>
          </p:cNvSpPr>
          <p:nvPr>
            <p:ph type="sldNum" sz="quarter" idx="10"/>
          </p:nvPr>
        </p:nvSpPr>
        <p:spPr/>
        <p:txBody>
          <a:bodyPr/>
          <a:lstStyle/>
          <a:p>
            <a:fld id="{1CD00441-2E9D-7045-A08A-4264EEF26176}" type="slidenum">
              <a:rPr lang="en-US" smtClean="0"/>
              <a:t>19</a:t>
            </a:fld>
            <a:endParaRPr lang="en-US"/>
          </a:p>
        </p:txBody>
      </p:sp>
    </p:spTree>
    <p:extLst>
      <p:ext uri="{BB962C8B-B14F-4D97-AF65-F5344CB8AC3E}">
        <p14:creationId xmlns:p14="http://schemas.microsoft.com/office/powerpoint/2010/main" val="140584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no question that the most uncontrollable element in farming is weather. Subsurface water management gives producers an opportunity to regain some control from unpredictable weather.</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Raising a successful crop every year requires proper soil management both at the surface and below ground.</a:t>
            </a:r>
            <a:r>
              <a:rPr lang="en-US" sz="1200" u="sng"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2</a:t>
            </a:fld>
            <a:endParaRPr lang="en-US"/>
          </a:p>
        </p:txBody>
      </p:sp>
    </p:spTree>
    <p:extLst>
      <p:ext uri="{BB962C8B-B14F-4D97-AF65-F5344CB8AC3E}">
        <p14:creationId xmlns:p14="http://schemas.microsoft.com/office/powerpoint/2010/main" val="2559702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This will cause erosion of surface soil, dumping sediment and nutrients into the ditch or stream.</a:t>
            </a:r>
          </a:p>
        </p:txBody>
      </p:sp>
      <p:sp>
        <p:nvSpPr>
          <p:cNvPr id="4" name="Slide Number Placeholder 3"/>
          <p:cNvSpPr>
            <a:spLocks noGrp="1"/>
          </p:cNvSpPr>
          <p:nvPr>
            <p:ph type="sldNum" sz="quarter" idx="10"/>
          </p:nvPr>
        </p:nvSpPr>
        <p:spPr/>
        <p:txBody>
          <a:bodyPr/>
          <a:lstStyle/>
          <a:p>
            <a:fld id="{1CD00441-2E9D-7045-A08A-4264EEF26176}" type="slidenum">
              <a:rPr lang="en-US" smtClean="0"/>
              <a:t>20</a:t>
            </a:fld>
            <a:endParaRPr lang="en-US"/>
          </a:p>
        </p:txBody>
      </p:sp>
    </p:spTree>
    <p:extLst>
      <p:ext uri="{BB962C8B-B14F-4D97-AF65-F5344CB8AC3E}">
        <p14:creationId xmlns:p14="http://schemas.microsoft.com/office/powerpoint/2010/main" val="137216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water management system allows more water to be filtered through the soil and less risk of soil erosion. As the soil profile reaches full saturation and rain ends, excess water filters down to the laterals, into the main, and out of the system through the outlet. This reduces the amount of water in the soil profile.</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21</a:t>
            </a:fld>
            <a:endParaRPr lang="en-US"/>
          </a:p>
        </p:txBody>
      </p:sp>
    </p:spTree>
    <p:extLst>
      <p:ext uri="{BB962C8B-B14F-4D97-AF65-F5344CB8AC3E}">
        <p14:creationId xmlns:p14="http://schemas.microsoft.com/office/powerpoint/2010/main" val="1528861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important to recall for optimal plant health, 25% of the soil profile should be air. If not, plant roots will be deprived necessary oxygen, and cause plant death</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22</a:t>
            </a:fld>
            <a:endParaRPr lang="en-US"/>
          </a:p>
        </p:txBody>
      </p:sp>
    </p:spTree>
    <p:extLst>
      <p:ext uri="{BB962C8B-B14F-4D97-AF65-F5344CB8AC3E}">
        <p14:creationId xmlns:p14="http://schemas.microsoft.com/office/powerpoint/2010/main" val="3358299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excess water leaves the main into the ditch or stream, the soil profile continues to take in needed oxygen. Plant roots continue to grow, pushing deeper as the water table retreats. It is critical for young plants to establish deep roots early in life.</a:t>
            </a:r>
          </a:p>
        </p:txBody>
      </p:sp>
      <p:sp>
        <p:nvSpPr>
          <p:cNvPr id="4" name="Slide Number Placeholder 3"/>
          <p:cNvSpPr>
            <a:spLocks noGrp="1"/>
          </p:cNvSpPr>
          <p:nvPr>
            <p:ph type="sldNum" sz="quarter" idx="10"/>
          </p:nvPr>
        </p:nvSpPr>
        <p:spPr/>
        <p:txBody>
          <a:bodyPr/>
          <a:lstStyle/>
          <a:p>
            <a:fld id="{1CD00441-2E9D-7045-A08A-4264EEF26176}" type="slidenum">
              <a:rPr lang="en-US" smtClean="0"/>
              <a:t>23</a:t>
            </a:fld>
            <a:endParaRPr lang="en-US"/>
          </a:p>
        </p:txBody>
      </p:sp>
    </p:spTree>
    <p:extLst>
      <p:ext uri="{BB962C8B-B14F-4D97-AF65-F5344CB8AC3E}">
        <p14:creationId xmlns:p14="http://schemas.microsoft.com/office/powerpoint/2010/main" val="2791075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water table is at or near the surface for an extended period of time, plant roots have no need to grow deeper seeking water.</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24</a:t>
            </a:fld>
            <a:endParaRPr lang="en-US"/>
          </a:p>
        </p:txBody>
      </p:sp>
    </p:spTree>
    <p:extLst>
      <p:ext uri="{BB962C8B-B14F-4D97-AF65-F5344CB8AC3E}">
        <p14:creationId xmlns:p14="http://schemas.microsoft.com/office/powerpoint/2010/main" val="3809324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Instead they form shallow root systems. As the growing season progresses, extended dry weather stresses plants as the shallow roots are unable to turn downward and capture moisture from the retreating water table.</a:t>
            </a:r>
          </a:p>
        </p:txBody>
      </p:sp>
      <p:sp>
        <p:nvSpPr>
          <p:cNvPr id="4" name="Slide Number Placeholder 3"/>
          <p:cNvSpPr>
            <a:spLocks noGrp="1"/>
          </p:cNvSpPr>
          <p:nvPr>
            <p:ph type="sldNum" sz="quarter" idx="10"/>
          </p:nvPr>
        </p:nvSpPr>
        <p:spPr/>
        <p:txBody>
          <a:bodyPr/>
          <a:lstStyle/>
          <a:p>
            <a:fld id="{1CD00441-2E9D-7045-A08A-4264EEF26176}" type="slidenum">
              <a:rPr lang="en-US" smtClean="0"/>
              <a:t>25</a:t>
            </a:fld>
            <a:endParaRPr lang="en-US"/>
          </a:p>
        </p:txBody>
      </p:sp>
    </p:spTree>
    <p:extLst>
      <p:ext uri="{BB962C8B-B14F-4D97-AF65-F5344CB8AC3E}">
        <p14:creationId xmlns:p14="http://schemas.microsoft.com/office/powerpoint/2010/main" val="1495684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managing the water table, plant roots thrive in an ideal soil profile. Nutrient uptake is maximized, and deep roots are established early, benefiting the plant the entire growing season.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26</a:t>
            </a:fld>
            <a:endParaRPr lang="en-US"/>
          </a:p>
        </p:txBody>
      </p:sp>
    </p:spTree>
    <p:extLst>
      <p:ext uri="{BB962C8B-B14F-4D97-AF65-F5344CB8AC3E}">
        <p14:creationId xmlns:p14="http://schemas.microsoft.com/office/powerpoint/2010/main" val="48613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line water control structures are a great addition to a water management system. This unit is installed at the lowest point in the system, usually near the outlet on the main. </a:t>
            </a:r>
          </a:p>
          <a:p>
            <a:pPr lvl="0"/>
            <a:r>
              <a:rPr lang="en-US" sz="1200" kern="1200" dirty="0" smtClean="0">
                <a:solidFill>
                  <a:schemeClr val="tx1"/>
                </a:solidFill>
                <a:effectLst/>
                <a:latin typeface="+mn-lt"/>
                <a:ea typeface="+mn-ea"/>
                <a:cs typeface="+mn-cs"/>
              </a:rPr>
              <a:t>A water control structure features adjustable stop logs that can be added or removed depending on the time of year and weather conditions.</a:t>
            </a:r>
          </a:p>
          <a:p>
            <a:r>
              <a:rPr lang="en-US" sz="1200" kern="1200" dirty="0" smtClean="0">
                <a:solidFill>
                  <a:schemeClr val="tx1"/>
                </a:solidFill>
                <a:effectLst/>
                <a:latin typeface="+mn-lt"/>
                <a:ea typeface="+mn-ea"/>
                <a:cs typeface="+mn-cs"/>
              </a:rPr>
              <a:t>When an extended dry period is anticipated, the stop logs are placed in the structure at a level that will temporarily raise the water table. As water enters the system, it is held in the pipes leaving additional moisture in the soil profile for thirsty plants.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27</a:t>
            </a:fld>
            <a:endParaRPr lang="en-US"/>
          </a:p>
        </p:txBody>
      </p:sp>
    </p:spTree>
    <p:extLst>
      <p:ext uri="{BB962C8B-B14F-4D97-AF65-F5344CB8AC3E}">
        <p14:creationId xmlns:p14="http://schemas.microsoft.com/office/powerpoint/2010/main" val="4225543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the system is saturated and the pipes are full, excess water flows over the stop logs and through the outlet.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28</a:t>
            </a:fld>
            <a:endParaRPr lang="en-US"/>
          </a:p>
        </p:txBody>
      </p:sp>
    </p:spTree>
    <p:extLst>
      <p:ext uri="{BB962C8B-B14F-4D97-AF65-F5344CB8AC3E}">
        <p14:creationId xmlns:p14="http://schemas.microsoft.com/office/powerpoint/2010/main" val="3353102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Stop logs can be adjusted to hold water in the system, particularly after planting in the spring and prior to extended dry periods throughout the growing season.</a:t>
            </a:r>
          </a:p>
        </p:txBody>
      </p:sp>
      <p:sp>
        <p:nvSpPr>
          <p:cNvPr id="4" name="Slide Number Placeholder 3"/>
          <p:cNvSpPr>
            <a:spLocks noGrp="1"/>
          </p:cNvSpPr>
          <p:nvPr>
            <p:ph type="sldNum" sz="quarter" idx="10"/>
          </p:nvPr>
        </p:nvSpPr>
        <p:spPr/>
        <p:txBody>
          <a:bodyPr/>
          <a:lstStyle/>
          <a:p>
            <a:fld id="{1CD00441-2E9D-7045-A08A-4264EEF26176}" type="slidenum">
              <a:rPr lang="en-US" smtClean="0"/>
              <a:t>29</a:t>
            </a:fld>
            <a:endParaRPr lang="en-US"/>
          </a:p>
        </p:txBody>
      </p:sp>
    </p:spTree>
    <p:extLst>
      <p:ext uri="{BB962C8B-B14F-4D97-AF65-F5344CB8AC3E}">
        <p14:creationId xmlns:p14="http://schemas.microsoft.com/office/powerpoint/2010/main" val="1779360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effective water management system is essential for crops to attain their full potential and maximum yield. It allows for proper soil composition and optimal root development, maximizing plant strength and nutrient uptake.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3</a:t>
            </a:fld>
            <a:endParaRPr lang="en-US"/>
          </a:p>
        </p:txBody>
      </p:sp>
    </p:spTree>
    <p:extLst>
      <p:ext uri="{BB962C8B-B14F-4D97-AF65-F5344CB8AC3E}">
        <p14:creationId xmlns:p14="http://schemas.microsoft.com/office/powerpoint/2010/main" val="592112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excess water conditions are present, stop logs can be removed allowing water to flow out of the soil profile, especially prior to spring planting and fall harvest.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30</a:t>
            </a:fld>
            <a:endParaRPr lang="en-US"/>
          </a:p>
        </p:txBody>
      </p:sp>
    </p:spTree>
    <p:extLst>
      <p:ext uri="{BB962C8B-B14F-4D97-AF65-F5344CB8AC3E}">
        <p14:creationId xmlns:p14="http://schemas.microsoft.com/office/powerpoint/2010/main" val="2761922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Managing the soil profile with a water management system has tremendous benefits. It is an affordable tool producers can use to directly impact the health of their crops during the growing season.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31</a:t>
            </a:fld>
            <a:endParaRPr lang="en-US"/>
          </a:p>
        </p:txBody>
      </p:sp>
    </p:spTree>
    <p:extLst>
      <p:ext uri="{BB962C8B-B14F-4D97-AF65-F5344CB8AC3E}">
        <p14:creationId xmlns:p14="http://schemas.microsoft.com/office/powerpoint/2010/main" val="1323988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Keep in mind the </a:t>
            </a:r>
            <a:r>
              <a:rPr lang="en-US" sz="1200" b="1" i="1" kern="1200" dirty="0" smtClean="0">
                <a:solidFill>
                  <a:schemeClr val="tx1"/>
                </a:solidFill>
                <a:effectLst/>
                <a:latin typeface="+mn-lt"/>
                <a:ea typeface="+mn-ea"/>
                <a:cs typeface="+mn-cs"/>
              </a:rPr>
              <a:t>Golden Rule of Drainage</a:t>
            </a:r>
            <a:r>
              <a:rPr lang="en-US" sz="1200" kern="1200" dirty="0" smtClean="0">
                <a:solidFill>
                  <a:schemeClr val="tx1"/>
                </a:solidFill>
                <a:effectLst/>
                <a:latin typeface="+mn-lt"/>
                <a:ea typeface="+mn-ea"/>
                <a:cs typeface="+mn-cs"/>
              </a:rPr>
              <a:t> – drain only that which is necessary to ensure </a:t>
            </a:r>
            <a:r>
              <a:rPr lang="en-US" sz="1200" kern="1200" dirty="0" err="1" smtClean="0">
                <a:solidFill>
                  <a:schemeClr val="tx1"/>
                </a:solidFill>
                <a:effectLst/>
                <a:latin typeface="+mn-lt"/>
                <a:ea typeface="+mn-ea"/>
                <a:cs typeface="+mn-cs"/>
              </a:rPr>
              <a:t>trafficability</a:t>
            </a:r>
            <a:r>
              <a:rPr lang="en-US" sz="1200" kern="1200" dirty="0" smtClean="0">
                <a:solidFill>
                  <a:schemeClr val="tx1"/>
                </a:solidFill>
                <a:effectLst/>
                <a:latin typeface="+mn-lt"/>
                <a:ea typeface="+mn-ea"/>
                <a:cs typeface="+mn-cs"/>
              </a:rPr>
              <a:t> and crop production – and not a drop more.</a:t>
            </a:r>
          </a:p>
        </p:txBody>
      </p:sp>
      <p:sp>
        <p:nvSpPr>
          <p:cNvPr id="4" name="Slide Number Placeholder 3"/>
          <p:cNvSpPr>
            <a:spLocks noGrp="1"/>
          </p:cNvSpPr>
          <p:nvPr>
            <p:ph type="sldNum" sz="quarter" idx="10"/>
          </p:nvPr>
        </p:nvSpPr>
        <p:spPr/>
        <p:txBody>
          <a:bodyPr/>
          <a:lstStyle/>
          <a:p>
            <a:fld id="{1CD00441-2E9D-7045-A08A-4264EEF26176}" type="slidenum">
              <a:rPr lang="en-US" smtClean="0"/>
              <a:t>32</a:t>
            </a:fld>
            <a:endParaRPr lang="en-US"/>
          </a:p>
        </p:txBody>
      </p:sp>
    </p:spTree>
    <p:extLst>
      <p:ext uri="{BB962C8B-B14F-4D97-AF65-F5344CB8AC3E}">
        <p14:creationId xmlns:p14="http://schemas.microsoft.com/office/powerpoint/2010/main" val="1784728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visit us at </a:t>
            </a:r>
            <a:r>
              <a:rPr lang="en-US" dirty="0" err="1" smtClean="0"/>
              <a:t>facebook.com</a:t>
            </a:r>
            <a:r>
              <a:rPr lang="en-US" dirty="0" smtClean="0"/>
              <a:t>/</a:t>
            </a:r>
            <a:r>
              <a:rPr lang="en-US" dirty="0" err="1" smtClean="0"/>
              <a:t>PrinscoInc</a:t>
            </a:r>
            <a:r>
              <a:rPr lang="en-US" dirty="0" smtClean="0"/>
              <a:t>. On twitter</a:t>
            </a:r>
            <a:r>
              <a:rPr lang="en-US" baseline="0" dirty="0" smtClean="0"/>
              <a:t> @</a:t>
            </a:r>
            <a:r>
              <a:rPr lang="en-US" baseline="0" dirty="0" err="1" smtClean="0"/>
              <a:t>PrinscoInc</a:t>
            </a:r>
            <a:r>
              <a:rPr lang="en-US" baseline="0" dirty="0" smtClean="0"/>
              <a:t>. On the web at </a:t>
            </a:r>
            <a:r>
              <a:rPr lang="en-US" baseline="0" dirty="0" err="1" smtClean="0"/>
              <a:t>Prinsco.com</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33</a:t>
            </a:fld>
            <a:endParaRPr lang="en-US"/>
          </a:p>
        </p:txBody>
      </p:sp>
    </p:spTree>
    <p:extLst>
      <p:ext uri="{BB962C8B-B14F-4D97-AF65-F5344CB8AC3E}">
        <p14:creationId xmlns:p14="http://schemas.microsoft.com/office/powerpoint/2010/main" val="20953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key visible features of a water management system include the outlet, a ditch or stream to carry excess water away, and a buffer strip to shield the stream from overland soil erosion.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4</a:t>
            </a:fld>
            <a:endParaRPr lang="en-US"/>
          </a:p>
        </p:txBody>
      </p:sp>
    </p:spTree>
    <p:extLst>
      <p:ext uri="{BB962C8B-B14F-4D97-AF65-F5344CB8AC3E}">
        <p14:creationId xmlns:p14="http://schemas.microsoft.com/office/powerpoint/2010/main" val="4194609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 rain enters the system, it is what happens below ground that makes a water management system so valuable.</a:t>
            </a:r>
          </a:p>
          <a:p>
            <a:pPr lvl="0"/>
            <a:r>
              <a:rPr lang="en-US" sz="1200" kern="1200" dirty="0" smtClean="0">
                <a:solidFill>
                  <a:schemeClr val="tx1"/>
                </a:solidFill>
                <a:effectLst/>
                <a:latin typeface="+mn-lt"/>
                <a:ea typeface="+mn-ea"/>
                <a:cs typeface="+mn-cs"/>
              </a:rPr>
              <a:t>The larger diameter pipe is called a “main.” The job of the main is to take excess water from the field and direct it out of the system.</a:t>
            </a:r>
          </a:p>
          <a:p>
            <a:pPr lvl="0"/>
            <a:r>
              <a:rPr lang="en-US" sz="1200" kern="1200" dirty="0" smtClean="0">
                <a:solidFill>
                  <a:schemeClr val="tx1"/>
                </a:solidFill>
                <a:effectLst/>
                <a:latin typeface="+mn-lt"/>
                <a:ea typeface="+mn-ea"/>
                <a:cs typeface="+mn-cs"/>
              </a:rPr>
              <a:t>The smaller pipes are called “laterals,” and form a pattern or grid across the field, collecting excess moisture, and carrying that water to the main.</a:t>
            </a:r>
          </a:p>
        </p:txBody>
      </p:sp>
      <p:sp>
        <p:nvSpPr>
          <p:cNvPr id="4" name="Slide Number Placeholder 3"/>
          <p:cNvSpPr>
            <a:spLocks noGrp="1"/>
          </p:cNvSpPr>
          <p:nvPr>
            <p:ph type="sldNum" sz="quarter" idx="10"/>
          </p:nvPr>
        </p:nvSpPr>
        <p:spPr/>
        <p:txBody>
          <a:bodyPr/>
          <a:lstStyle/>
          <a:p>
            <a:fld id="{1CD00441-2E9D-7045-A08A-4264EEF26176}" type="slidenum">
              <a:rPr lang="en-US" smtClean="0"/>
              <a:t>5</a:t>
            </a:fld>
            <a:endParaRPr lang="en-US"/>
          </a:p>
        </p:txBody>
      </p:sp>
    </p:spTree>
    <p:extLst>
      <p:ext uri="{BB962C8B-B14F-4D97-AF65-F5344CB8AC3E}">
        <p14:creationId xmlns:p14="http://schemas.microsoft.com/office/powerpoint/2010/main" val="3805578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Laterals are usually spaced 30-75 feet apart,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6</a:t>
            </a:fld>
            <a:endParaRPr lang="en-US"/>
          </a:p>
        </p:txBody>
      </p:sp>
    </p:spTree>
    <p:extLst>
      <p:ext uri="{BB962C8B-B14F-4D97-AF65-F5344CB8AC3E}">
        <p14:creationId xmlns:p14="http://schemas.microsoft.com/office/powerpoint/2010/main" val="41700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are buried 2.5-4 feet deep depending on soil type.</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1CD00441-2E9D-7045-A08A-4264EEF26176}" type="slidenum">
              <a:rPr lang="en-US" smtClean="0"/>
              <a:t>7</a:t>
            </a:fld>
            <a:endParaRPr lang="en-US"/>
          </a:p>
        </p:txBody>
      </p:sp>
    </p:spTree>
    <p:extLst>
      <p:ext uri="{BB962C8B-B14F-4D97-AF65-F5344CB8AC3E}">
        <p14:creationId xmlns:p14="http://schemas.microsoft.com/office/powerpoint/2010/main" val="10437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main is always deeper than the laterals as water moves through the system using gravity. Water flows to the lowest point, which is always the outlet.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8</a:t>
            </a:fld>
            <a:endParaRPr lang="en-US"/>
          </a:p>
        </p:txBody>
      </p:sp>
    </p:spTree>
    <p:extLst>
      <p:ext uri="{BB962C8B-B14F-4D97-AF65-F5344CB8AC3E}">
        <p14:creationId xmlns:p14="http://schemas.microsoft.com/office/powerpoint/2010/main" val="3279581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Water enters the laterals through small perforations or slits in the pipe. The perforations are designed to allow water in and keep soil out.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CD00441-2E9D-7045-A08A-4264EEF26176}" type="slidenum">
              <a:rPr lang="en-US" smtClean="0"/>
              <a:t>9</a:t>
            </a:fld>
            <a:endParaRPr lang="en-US"/>
          </a:p>
        </p:txBody>
      </p:sp>
    </p:spTree>
    <p:extLst>
      <p:ext uri="{BB962C8B-B14F-4D97-AF65-F5344CB8AC3E}">
        <p14:creationId xmlns:p14="http://schemas.microsoft.com/office/powerpoint/2010/main" val="380663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229579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389047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141554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297660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419013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83415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176305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325657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235899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3283802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8C84E25-86BB-3D42-8A79-1315411E1095}" type="datetimeFigureOut">
              <a:rPr lang="en-US" smtClean="0"/>
              <a:t>2/4/14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CE870CD9-7AFA-5846-9DAA-23A675A7573C}" type="slidenum">
              <a:rPr lang="en-US" smtClean="0"/>
              <a:t>‹#›</a:t>
            </a:fld>
            <a:endParaRPr lang="en-US"/>
          </a:p>
        </p:txBody>
      </p:sp>
    </p:spTree>
    <p:extLst>
      <p:ext uri="{BB962C8B-B14F-4D97-AF65-F5344CB8AC3E}">
        <p14:creationId xmlns:p14="http://schemas.microsoft.com/office/powerpoint/2010/main" val="24490511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628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file://localhost/Users/lukeggeigerMBP/Design%20Work/REDstar/Prinsco/Ag%20101%20Revisions/PowerPoint/FF%20Images/AG%20101%20V2%20MASTER%20COMP%20(0%3B00%3B04%3B06).pn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file://localhost/Users/lukeggeigerMBP/Design%20Work/REDstar/Prinsco/Ag%20101%20Revisions/PowerPoint/FF%20Images/AG%20101%20V2%20MASTER%20COMP%20(0%3B00%3B10%3B21).png"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file://localhost/Users/lukeggeigerMBP/Design%20Work/REDstar/Prinsco/Ag%20101%20Revisions/PowerPoint/FF%20Images/AG%20101%20V2%20MASTER%20COMP%20(0%3B00%3B27%3B15).png"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G 101 V2 MASTER COMP (0;00;04;06).png" descr="/Users/lukeggeigerMBP/Design Work/REDstar/Prinsco/Ag 101 Revisions/PowerPoint/FF Images/AG 101 V2 MASTER COMP (0;00;04;06).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300585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29;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38608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34;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82393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5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196853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56;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810850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2;0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120501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2;11;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6952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2;21;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080985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2;28;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360564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2;3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356567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2;49;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396377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G 101 V2 MASTER COMP (0;00;10;21).png" descr="/Users/lukeggeigerMBP/Design Work/REDstar/Prinsco/Ag 101 Revisions/PowerPoint/FF Images/AG 101 V2 MASTER COMP (0;00;10;21).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940614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2;59;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453828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3;2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158208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3;24;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811969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3;46;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845971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3;51;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397514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3;54;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911339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4;14;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199119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4;21;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12540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4;56;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77573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5;1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222814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G 101 V2 MASTER COMP (0;00;27;15).png" descr="/Users/lukeggeigerMBP/Design Work/REDstar/Prinsco/Ag 101 Revisions/PowerPoint/FF Images/AG 101 V2 MASTER COMP (0;00;27;15).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028114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5;2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29922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5;25;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634297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 101 V2 MASTER COMP (0;05;38;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62126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5;49;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524377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 101 V2 MASTER COMP (0;00;36;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913989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 101 V2 MASTER COMP (0;00;56;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633915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05;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503460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08;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12664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1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12945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 101 V2 MASTER COMP (0;01;27;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39879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blank.potx</Template>
  <TotalTime>103</TotalTime>
  <Words>1158</Words>
  <Application>Microsoft Macintosh PowerPoint</Application>
  <PresentationFormat>On-screen Show (16:9)</PresentationFormat>
  <Paragraphs>70</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Geiger</dc:creator>
  <cp:lastModifiedBy>Luke Geiger</cp:lastModifiedBy>
  <cp:revision>6</cp:revision>
  <dcterms:created xsi:type="dcterms:W3CDTF">2014-02-04T20:46:10Z</dcterms:created>
  <dcterms:modified xsi:type="dcterms:W3CDTF">2014-02-04T22:36:49Z</dcterms:modified>
</cp:coreProperties>
</file>